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68" r:id="rId3"/>
    <p:sldId id="270" r:id="rId4"/>
    <p:sldId id="266" r:id="rId5"/>
    <p:sldId id="269" r:id="rId6"/>
    <p:sldId id="271" r:id="rId7"/>
    <p:sldId id="272" r:id="rId8"/>
    <p:sldId id="275" r:id="rId9"/>
    <p:sldId id="27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713"/>
  </p:normalViewPr>
  <p:slideViewPr>
    <p:cSldViewPr snapToGrid="0" snapToObjects="1">
      <p:cViewPr>
        <p:scale>
          <a:sx n="92" d="100"/>
          <a:sy n="92" d="100"/>
        </p:scale>
        <p:origin x="13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072CBB8-6626-C1A0-5D8A-EACA9D9FC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B748AE-5CE1-59C7-F8FD-C6BAC2B65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855" y="2512187"/>
            <a:ext cx="8412290" cy="682117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 smtClean="0"/>
              <a:t>编程语言</a:t>
            </a:r>
            <a:endParaRPr kumimoji="1" lang="zh-CN" altLang="en-US" dirty="0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xmlns="" id="{10F7A249-71F6-9D8E-AC09-FDC072C63A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89855" y="3457067"/>
            <a:ext cx="841229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73592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E89C3F3-BE7E-D378-81F7-731B31358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占位符 3">
            <a:extLst>
              <a:ext uri="{FF2B5EF4-FFF2-40B4-BE49-F238E27FC236}">
                <a16:creationId xmlns:a16="http://schemas.microsoft.com/office/drawing/2014/main" xmlns="" id="{FC2EA10F-86D9-4615-64FD-37CACA3153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263" y="476123"/>
            <a:ext cx="4047649" cy="682117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9FB405D-66AD-482B-2634-9DC140C51D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679" y="1530730"/>
            <a:ext cx="5279041" cy="485787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目录内容：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……………………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38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CAF83B1-D919-715A-748A-F16CC06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占位符 3">
            <a:extLst>
              <a:ext uri="{FF2B5EF4-FFF2-40B4-BE49-F238E27FC236}">
                <a16:creationId xmlns:a16="http://schemas.microsoft.com/office/drawing/2014/main" xmlns="" id="{ED44E86F-0195-B747-6697-E19ED8C951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855" y="2746883"/>
            <a:ext cx="8412290" cy="682117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项目标题</a:t>
            </a:r>
          </a:p>
        </p:txBody>
      </p:sp>
    </p:spTree>
    <p:extLst>
      <p:ext uri="{BB962C8B-B14F-4D97-AF65-F5344CB8AC3E}">
        <p14:creationId xmlns:p14="http://schemas.microsoft.com/office/powerpoint/2010/main" val="13307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0ACA213-CA44-7163-3D20-3B1BFFF60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占位符 3">
            <a:extLst>
              <a:ext uri="{FF2B5EF4-FFF2-40B4-BE49-F238E27FC236}">
                <a16:creationId xmlns:a16="http://schemas.microsoft.com/office/drawing/2014/main" xmlns="" id="{4BA9B8CC-3117-E67B-5696-F75B6515D3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855" y="2746883"/>
            <a:ext cx="8412290" cy="682117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val="189096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>
            <a:extLst>
              <a:ext uri="{FF2B5EF4-FFF2-40B4-BE49-F238E27FC236}">
                <a16:creationId xmlns:a16="http://schemas.microsoft.com/office/drawing/2014/main" xmlns="" id="{9551C14A-EE4F-DBCA-803D-77CABF5CAE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815" y="220091"/>
            <a:ext cx="8412290" cy="474853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xmlns="" id="{8EF5BD84-2AF9-2855-DD16-B7C6E8FD1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062" y="1164971"/>
            <a:ext cx="11442097" cy="47115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文字内容</a:t>
            </a:r>
            <a:endParaRPr kumimoji="1" lang="en-US" altLang="zh-CN" dirty="0"/>
          </a:p>
          <a:p>
            <a:pPr lvl="0"/>
            <a:r>
              <a:rPr kumimoji="1" lang="en-US" altLang="zh-CN" dirty="0"/>
              <a:t>·………………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·………………</a:t>
            </a:r>
            <a:endParaRPr kumimoji="1" lang="zh-CN" altLang="en-US" dirty="0"/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689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FA5FA8-4DDC-CD25-21A2-D8D21FE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EDB411-A363-A336-6B30-0ADFFA02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52DCF3-4CD4-FC0E-66A8-09E90A05A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B95832F-ECB1-7911-5A6B-24E7AA47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EC6-5055-5344-A852-D42680C0DE25}" type="datetimeFigureOut">
              <a:rPr kumimoji="1" lang="zh-CN" altLang="en-US" smtClean="0"/>
              <a:t>2022/7/29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C0DAA98-63BB-AB8D-0FC9-994A8CA8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FF558A7-DDA7-3EB8-FA81-29E5E2C9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C0E-AA4F-A64F-BB85-3C248734B3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153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B84C86-0281-2185-5F5F-EC7AF472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9D14F73-74B5-A099-45BC-A6B082D7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901ACD7-5EFD-17D1-29CB-AE1989C3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2F9A650-572A-13EA-DD3A-206E1112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EC6-5055-5344-A852-D42680C0DE25}" type="datetimeFigureOut">
              <a:rPr kumimoji="1" lang="zh-CN" altLang="en-US" smtClean="0"/>
              <a:t>2022/7/29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B01A51-17FF-C71F-DC17-6DD28EFA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374C5D-E273-811A-B7C9-6A89A365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C0E-AA4F-A64F-BB85-3C248734B3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09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BEEEB7-1720-5994-A26E-32B5D7A3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5E2257-EEC4-DD6D-F542-F713B0000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063B1FA-9575-0C37-FC4B-2E4F3AA5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EC6-5055-5344-A852-D42680C0DE25}" type="datetimeFigureOut">
              <a:rPr kumimoji="1" lang="zh-CN" altLang="en-US" smtClean="0"/>
              <a:t>2022/7/29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4B0E10-9B49-0932-D00F-F9F963CF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DEC655-8CF1-AA7B-CBFB-7507D83F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C0E-AA4F-A64F-BB85-3C248734B3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54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15FA5AA-8038-4115-0E07-A0299AB8A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783B2C-873F-F8DD-F6BF-BFC8C5090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2253CF-CE93-052E-DB0A-1C9910F0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EC6-5055-5344-A852-D42680C0DE25}" type="datetimeFigureOut">
              <a:rPr kumimoji="1" lang="zh-CN" altLang="en-US" smtClean="0"/>
              <a:t>2022/7/29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757BEB1-4CA5-9D1C-7680-4A3C8764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D13AAF-1FCF-B39E-0865-1EEA1A26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C0E-AA4F-A64F-BB85-3C248734B3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13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B0D195-1469-38F8-79C1-AF14F79A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659DA2-B64C-0B70-2923-02A117B4A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5EC6-5055-5344-A852-D42680C0DE25}" type="datetimeFigureOut">
              <a:rPr kumimoji="1" lang="zh-CN" altLang="en-US" smtClean="0"/>
              <a:t>2022/7/29</a:t>
            </a:fld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DE9BE9-D8EA-1B89-3A21-340E96FC8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0C0E-AA4F-A64F-BB85-3C248734B33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DE3C2A-A0A7-5211-B869-56473D6E46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编程语言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89855" y="3969685"/>
            <a:ext cx="8412290" cy="914400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开放原子基金会</a:t>
            </a:r>
            <a:r>
              <a:rPr lang="en-US" altLang="zh-CN" sz="2800" dirty="0"/>
              <a:t> </a:t>
            </a:r>
            <a:r>
              <a:rPr lang="zh-CN" altLang="en-US" sz="2800" dirty="0"/>
              <a:t>TOC</a:t>
            </a:r>
            <a:r>
              <a:rPr lang="en-US" altLang="zh-CN" sz="2800" dirty="0"/>
              <a:t> </a:t>
            </a:r>
            <a:r>
              <a:rPr lang="zh-CN" altLang="en-US" sz="2800" dirty="0"/>
              <a:t>成员</a:t>
            </a:r>
            <a:r>
              <a:rPr lang="en-US" altLang="zh-CN" sz="2800" dirty="0"/>
              <a:t> </a:t>
            </a:r>
          </a:p>
          <a:p>
            <a:r>
              <a:rPr lang="zh-CN" altLang="en-US" sz="2800" dirty="0"/>
              <a:t>贺师俊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0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80913BA-5705-9759-8ED0-A6DB6ED4A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you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4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TIOBE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2022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7</a:t>
            </a:r>
            <a:r>
              <a:rPr kumimoji="1" lang="zh-CN" altLang="en-US" dirty="0" smtClean="0"/>
              <a:t>月排名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" y="844844"/>
            <a:ext cx="6725720" cy="5771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56" y="1164971"/>
            <a:ext cx="6732010" cy="54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TIOBE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</a:t>
            </a:r>
            <a:r>
              <a:rPr kumimoji="1" lang="zh-CN" altLang="en-US" dirty="0" smtClean="0"/>
              <a:t>年趋势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6278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7979C4B-0694-8D6C-476B-2E81327B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err="1" smtClean="0"/>
              <a:t>RedMonk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2022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Q1</a:t>
            </a:r>
            <a:r>
              <a:rPr kumimoji="1" lang="zh-CN" altLang="en-US" dirty="0" smtClean="0"/>
              <a:t> 排名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43EA9FB-B14A-3F31-2E9C-27B8A505BC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2" y="694944"/>
            <a:ext cx="11442097" cy="97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/>
              <a:t>编程语言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0" dirty="0" smtClean="0"/>
              <a:t>程序员</a:t>
            </a:r>
            <a:r>
              <a:rPr lang="zh-CN" altLang="en-US" sz="2800" b="0" dirty="0"/>
              <a:t>的最重要工具，技术栈的基础，切换成本很高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0" dirty="0" smtClean="0"/>
              <a:t>新</a:t>
            </a:r>
            <a:r>
              <a:rPr lang="zh-CN" altLang="en-US" sz="2800" b="0" dirty="0"/>
              <a:t>语言存活率非常</a:t>
            </a:r>
            <a:r>
              <a:rPr lang="zh-CN" altLang="en-US" sz="2800" b="0" dirty="0" smtClean="0"/>
              <a:t>低，市场集中度较高</a:t>
            </a:r>
            <a:endParaRPr lang="en-US" altLang="zh-CN" sz="2800" b="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0" dirty="0" smtClean="0"/>
              <a:t>社区内聚力强，生命</a:t>
            </a:r>
            <a:r>
              <a:rPr lang="zh-CN" altLang="en-US" sz="2800" b="0" dirty="0"/>
              <a:t>周期很</a:t>
            </a:r>
            <a:r>
              <a:rPr lang="zh-CN" altLang="en-US" sz="2800" b="0" dirty="0" smtClean="0"/>
              <a:t>长，生态价值高</a:t>
            </a:r>
            <a:endParaRPr lang="en-US" altLang="zh-CN" sz="2800" b="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b="0" dirty="0" smtClean="0"/>
              <a:t>操作系统和应用平台常有钦定的编程语言和</a:t>
            </a:r>
            <a:r>
              <a:rPr lang="en-US" altLang="zh-CN" sz="2800" b="0" dirty="0" smtClean="0"/>
              <a:t>API</a:t>
            </a:r>
            <a:r>
              <a:rPr lang="zh-CN" altLang="en-US" sz="2800" b="0" dirty="0" smtClean="0"/>
              <a:t>，</a:t>
            </a:r>
            <a:r>
              <a:rPr lang="en-US" altLang="zh-CN" sz="2800" b="0" dirty="0" smtClean="0"/>
              <a:t/>
            </a:r>
            <a:br>
              <a:rPr lang="en-US" altLang="zh-CN" sz="2800" b="0" dirty="0" smtClean="0"/>
            </a:br>
            <a:r>
              <a:rPr lang="zh-CN" altLang="en-US" sz="2800" b="0" dirty="0" smtClean="0"/>
              <a:t>是平台生态的护城河之一</a:t>
            </a:r>
            <a:endParaRPr lang="en-US" altLang="zh-CN" sz="2800" b="0" dirty="0" smtClean="0"/>
          </a:p>
          <a:p>
            <a:r>
              <a:rPr lang="zh-CN" altLang="en-US" sz="2800" b="0" dirty="0"/>
              <a:t/>
            </a:r>
            <a:br>
              <a:rPr lang="zh-CN" altLang="en-US" sz="2800" b="0" dirty="0"/>
            </a:br>
            <a:endParaRPr lang="zh-CN" altLang="en-US" sz="2800" b="0" dirty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/>
              <a:t>主流编程语言的诞生时间线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06063" y="1164971"/>
            <a:ext cx="3913538" cy="518041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/>
              <a:t>1972 C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/>
              <a:t>1983 C++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/>
              <a:t>1983 </a:t>
            </a:r>
            <a:r>
              <a:rPr lang="de-DE" altLang="zh-CN" sz="2800" b="0" dirty="0" err="1"/>
              <a:t>Objective</a:t>
            </a:r>
            <a:r>
              <a:rPr lang="de-DE" altLang="zh-CN" sz="2800" b="0" dirty="0"/>
              <a:t>-C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/>
              <a:t>1987 Perl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 smtClean="0"/>
              <a:t>1991 </a:t>
            </a:r>
            <a:r>
              <a:rPr lang="de-DE" altLang="zh-CN" sz="2800" b="0" dirty="0"/>
              <a:t>Python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de-DE" altLang="zh-CN" sz="2800" b="0" dirty="0"/>
              <a:t>1991 Visual </a:t>
            </a:r>
            <a:r>
              <a:rPr lang="de-DE" altLang="zh-CN" sz="2800" b="0" dirty="0" smtClean="0"/>
              <a:t>Basic</a:t>
            </a:r>
            <a:endParaRPr lang="de-DE" altLang="zh-CN" sz="2800" b="0" dirty="0"/>
          </a:p>
        </p:txBody>
      </p:sp>
      <p:sp>
        <p:nvSpPr>
          <p:cNvPr id="4" name="文本框 3"/>
          <p:cNvSpPr txBox="1"/>
          <p:nvPr/>
        </p:nvSpPr>
        <p:spPr>
          <a:xfrm>
            <a:off x="8368146" y="1164971"/>
            <a:ext cx="3657599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2009 Go</a:t>
            </a:r>
            <a:endParaRPr lang="is-I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2010 </a:t>
            </a:r>
            <a:r>
              <a:rPr lang="is-IS" altLang="zh-CN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Rust</a:t>
            </a:r>
            <a:endParaRPr lang="is-I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2011 </a:t>
            </a:r>
            <a:r>
              <a:rPr lang="is-IS" altLang="zh-CN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Dart</a:t>
            </a:r>
            <a:endParaRPr lang="is-I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2011 Kotlin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2012 TypeScript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2014 Swift</a:t>
            </a:r>
            <a:r>
              <a:rPr lang="is-I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lang="is-I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</a:br>
            <a:endParaRPr lang="is-I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9601" y="1164971"/>
            <a:ext cx="3948545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de-DE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1995 Java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de-DE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1995 PHP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de-DE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1995 Ruby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de-DE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1995 </a:t>
            </a:r>
            <a:r>
              <a:rPr lang="de-DE" altLang="zh-CN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JavaScript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2000 C#</a:t>
            </a:r>
          </a:p>
          <a:p>
            <a:pPr marL="457200" indent="-457200">
              <a:spcBef>
                <a:spcPts val="1000"/>
              </a:spcBef>
              <a:buFont typeface="Arial" charset="0"/>
              <a:buChar char="•"/>
            </a:pPr>
            <a:r>
              <a:rPr lang="is-I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2003 </a:t>
            </a:r>
            <a:r>
              <a:rPr lang="is-IS" altLang="zh-CN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Scala</a:t>
            </a:r>
            <a:endParaRPr lang="is-I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/>
              <a:t>现代编程语言趋同共性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开源和社区（即使是公司主导的语言）</a:t>
            </a:r>
            <a:endParaRPr kumimoji="1" lang="en-US" altLang="zh-CN" sz="2800" b="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对标前代编程语言（较明确的市场）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语法（基于</a:t>
            </a:r>
            <a:r>
              <a:rPr kumimoji="1" lang="en-US" altLang="zh-CN" sz="2800" b="0" dirty="0" smtClean="0"/>
              <a:t>C</a:t>
            </a:r>
            <a:r>
              <a:rPr kumimoji="1" lang="zh-CN" altLang="en-US" sz="2800" b="0" dirty="0" smtClean="0"/>
              <a:t>家族语法）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静态类型、泛型、自动类型推导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语言设施：语言级别的异步（或并发）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编程范式：命令式、</a:t>
            </a:r>
            <a:r>
              <a:rPr kumimoji="1" lang="en-US" altLang="zh-CN" sz="2800" b="0" dirty="0" smtClean="0"/>
              <a:t>OO</a:t>
            </a:r>
            <a:r>
              <a:rPr kumimoji="1" lang="zh-CN" altLang="en-US" sz="2800" b="0" dirty="0" smtClean="0"/>
              <a:t>（改良）、融合</a:t>
            </a:r>
            <a:r>
              <a:rPr kumimoji="1" lang="en-US" altLang="zh-CN" sz="2800" b="0" dirty="0" smtClean="0"/>
              <a:t>FP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以开发者生产力为目标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注重性能</a:t>
            </a:r>
            <a:r>
              <a:rPr kumimoji="1" lang="zh-CN" altLang="en-US" sz="2800" b="0" dirty="0"/>
              <a:t>、</a:t>
            </a:r>
            <a:r>
              <a:rPr kumimoji="1" lang="zh-CN" altLang="en-US" sz="2800" b="0" dirty="0" smtClean="0"/>
              <a:t>跨</a:t>
            </a:r>
            <a:r>
              <a:rPr kumimoji="1" lang="zh-CN" altLang="en-US" sz="2800" b="0" dirty="0" smtClean="0"/>
              <a:t>平台（</a:t>
            </a:r>
            <a:r>
              <a:rPr kumimoji="1" lang="en-US" altLang="zh-CN" sz="2800" b="0" dirty="0" smtClean="0"/>
              <a:t>WASM</a:t>
            </a:r>
            <a:r>
              <a:rPr kumimoji="1" lang="zh-CN" altLang="en-US" sz="2800" b="0" dirty="0" smtClean="0"/>
              <a:t>）</a:t>
            </a:r>
            <a:endParaRPr kumimoji="1" lang="en-US" altLang="zh-CN" sz="2800" b="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/>
              <a:t>多样性？</a:t>
            </a:r>
            <a:endParaRPr kumimoji="1" lang="en-US" altLang="zh-CN" sz="2800" b="0" dirty="0"/>
          </a:p>
          <a:p>
            <a:pPr marL="285750" indent="-285750">
              <a:buFont typeface="Arial" charset="0"/>
              <a:buChar char="•"/>
            </a:pPr>
            <a:endParaRPr kumimoji="1" lang="zh-CN" altLang="en-US" sz="2800" b="0" dirty="0"/>
          </a:p>
          <a:p>
            <a:pPr marL="285750" indent="-285750">
              <a:buFont typeface="Arial" charset="0"/>
              <a:buChar char="•"/>
            </a:pPr>
            <a:endParaRPr kumimoji="1" lang="en-US" altLang="zh-CN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0961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5" y="220090"/>
            <a:ext cx="11549700" cy="64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/>
              <a:t>展望和思考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人工智能、</a:t>
            </a:r>
            <a:r>
              <a:rPr kumimoji="1" lang="en-US" altLang="zh-CN" sz="2800" b="0" dirty="0" err="1" smtClean="0"/>
              <a:t>IoT</a:t>
            </a:r>
            <a:r>
              <a:rPr kumimoji="1" lang="zh-CN" altLang="en-US" sz="2800" b="0" dirty="0" smtClean="0"/>
              <a:t>、云原生</a:t>
            </a:r>
            <a:r>
              <a:rPr kumimoji="1" lang="zh-CN" altLang="en-US" sz="2800" b="0" dirty="0"/>
              <a:t>、区块链</a:t>
            </a:r>
            <a:r>
              <a:rPr kumimoji="1" lang="zh-CN" altLang="en-US" sz="2800" b="0" dirty="0" smtClean="0"/>
              <a:t>等新领域的需求可能孕育新</a:t>
            </a:r>
            <a:r>
              <a:rPr kumimoji="1" lang="zh-CN" altLang="en-US" sz="2800" b="0" dirty="0" smtClean="0"/>
              <a:t>语言并进入主流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图形</a:t>
            </a:r>
            <a:r>
              <a:rPr kumimoji="1" lang="zh-CN" altLang="en-US" sz="2800" b="0" dirty="0"/>
              <a:t>化编程、低</a:t>
            </a:r>
            <a:r>
              <a:rPr kumimoji="1" lang="zh-CN" altLang="en-US" sz="2800" b="0" dirty="0" smtClean="0"/>
              <a:t>代码等新的编程方式</a:t>
            </a:r>
            <a:r>
              <a:rPr kumimoji="1" lang="zh-CN" altLang="en-US" sz="2800" b="0" dirty="0" smtClean="0"/>
              <a:t>可能再一次扩大</a:t>
            </a:r>
            <a:r>
              <a:rPr kumimoji="1" lang="zh-CN" altLang="en-US" sz="2800" b="0" dirty="0" smtClean="0"/>
              <a:t>编程</a:t>
            </a:r>
            <a:r>
              <a:rPr kumimoji="1" lang="zh-CN" altLang="en-US" sz="2800" b="0" dirty="0" smtClean="0"/>
              <a:t>人群的量级</a:t>
            </a:r>
            <a:endParaRPr kumimoji="1" lang="en-US" altLang="zh-CN" sz="2800" b="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国内编程</a:t>
            </a:r>
            <a:r>
              <a:rPr kumimoji="1" lang="zh-CN" altLang="en-US" sz="2800" b="0" dirty="0"/>
              <a:t>语言</a:t>
            </a:r>
            <a:r>
              <a:rPr kumimoji="1" lang="zh-CN" altLang="en-US" sz="2800" b="0" dirty="0" smtClean="0"/>
              <a:t>学科教育有待提升</a:t>
            </a:r>
            <a:endParaRPr kumimoji="1" lang="en-US" altLang="zh-CN" sz="2800" b="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中国公司和社区对现有编程语言的贡献稳步提升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800" b="0" dirty="0" smtClean="0"/>
              <a:t>「国产」编程语言（</a:t>
            </a:r>
            <a:r>
              <a:rPr kumimoji="1" lang="en-US" altLang="zh-CN" sz="2800" b="0" dirty="0" err="1" smtClean="0"/>
              <a:t>ReScript</a:t>
            </a:r>
            <a:r>
              <a:rPr kumimoji="1" lang="zh-CN" altLang="en-US" sz="2800" b="0" dirty="0" smtClean="0"/>
              <a:t>、</a:t>
            </a:r>
            <a:r>
              <a:rPr kumimoji="1" lang="en-US" altLang="zh-CN" sz="2800" b="0" dirty="0" smtClean="0"/>
              <a:t>Go++</a:t>
            </a:r>
            <a:r>
              <a:rPr kumimoji="1" lang="zh-CN" altLang="en-US" sz="2800" b="0" dirty="0" smtClean="0"/>
              <a:t>、</a:t>
            </a:r>
            <a:r>
              <a:rPr kumimoji="1" lang="en-US" altLang="zh-CN" sz="2800" b="0" dirty="0" smtClean="0"/>
              <a:t>HVML</a:t>
            </a:r>
            <a:r>
              <a:rPr kumimoji="1" lang="zh-CN" altLang="en-US" sz="2800" b="0" dirty="0" smtClean="0"/>
              <a:t>、仓颉、文言、</a:t>
            </a:r>
            <a:r>
              <a:rPr kumimoji="1" lang="en-US" altLang="zh-CN" sz="2800" b="0" dirty="0" err="1" smtClean="0"/>
              <a:t>OpenBlock</a:t>
            </a:r>
            <a:r>
              <a:rPr kumimoji="1" lang="en-US" altLang="zh-CN" sz="2800" b="0" dirty="0" smtClean="0"/>
              <a:t>……</a:t>
            </a:r>
            <a:r>
              <a:rPr kumimoji="1" lang="zh-CN" altLang="en-US" sz="2800" b="0" dirty="0" smtClean="0"/>
              <a:t>）可能进入发展期</a:t>
            </a:r>
            <a:endParaRPr kumimoji="1" lang="en-US" altLang="zh-CN" sz="2800" b="0" dirty="0" smtClean="0"/>
          </a:p>
          <a:p>
            <a:pPr marL="285750" indent="-285750">
              <a:buFont typeface="Arial" charset="0"/>
              <a:buChar char="•"/>
            </a:pPr>
            <a:endParaRPr kumimoji="1" lang="zh-CN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5970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293</Words>
  <Application>Microsoft Macintosh PowerPoint</Application>
  <PresentationFormat>宽屏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Microsoft YaHei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他们都叫我高佬</dc:creator>
  <cp:lastModifiedBy>Microsoft Office 用户</cp:lastModifiedBy>
  <cp:revision>31</cp:revision>
  <dcterms:created xsi:type="dcterms:W3CDTF">2022-06-21T07:54:04Z</dcterms:created>
  <dcterms:modified xsi:type="dcterms:W3CDTF">2022-07-29T02:45:12Z</dcterms:modified>
</cp:coreProperties>
</file>